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p4" ContentType="video/unknown"/>
  <Override PartName="/ppt/media/media2.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View of beach and sea from a grassy sand dune"/>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Sandy path between two hills leading to the ocean"/>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Heron flying low over a beach with a short fence in the foreground"/>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View of beach and sea from a grassy sand dune"/>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hyperlink" Target="https://courses.physics.illinois.edu/phys498cmp/sp2022/Ising/RG.html"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hyperlink" Target="https://www.nature.com/collections/jbhcdccded"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 Id="rId3" Type="http://schemas.openxmlformats.org/officeDocument/2006/relationships/image" Target="../media/image4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Physics of Generative Diffusion Model"/>
          <p:cNvSpPr txBox="1"/>
          <p:nvPr>
            <p:ph type="ctrTitle"/>
          </p:nvPr>
        </p:nvSpPr>
        <p:spPr>
          <a:prstGeom prst="rect">
            <a:avLst/>
          </a:prstGeom>
        </p:spPr>
        <p:txBody>
          <a:bodyPr/>
          <a:lstStyle/>
          <a:p>
            <a:pPr/>
            <a:r>
              <a:t>Physics of Generative Diffusion Model</a:t>
            </a:r>
          </a:p>
        </p:txBody>
      </p:sp>
      <p:sp>
        <p:nvSpPr>
          <p:cNvPr id="120" name="Hua Xing Zhu"/>
          <p:cNvSpPr txBox="1"/>
          <p:nvPr>
            <p:ph type="subTitle" sz="quarter" idx="1"/>
          </p:nvPr>
        </p:nvSpPr>
        <p:spPr>
          <a:prstGeom prst="rect">
            <a:avLst/>
          </a:prstGeom>
        </p:spPr>
        <p:txBody>
          <a:bodyPr/>
          <a:lstStyle/>
          <a:p>
            <a:pPr/>
            <a:r>
              <a:t>Hua Xing Zhu</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he Idea of Renormalization"/>
          <p:cNvSpPr txBox="1"/>
          <p:nvPr>
            <p:ph type="title"/>
          </p:nvPr>
        </p:nvSpPr>
        <p:spPr>
          <a:prstGeom prst="rect">
            <a:avLst/>
          </a:prstGeom>
        </p:spPr>
        <p:txBody>
          <a:bodyPr/>
          <a:lstStyle/>
          <a:p>
            <a:pPr/>
            <a:r>
              <a:t>The Idea of Renormalization</a:t>
            </a:r>
          </a:p>
        </p:txBody>
      </p:sp>
      <p:pic>
        <p:nvPicPr>
          <p:cNvPr id="160" name="Image" descr="Image"/>
          <p:cNvPicPr>
            <a:picLocks noChangeAspect="1"/>
          </p:cNvPicPr>
          <p:nvPr/>
        </p:nvPicPr>
        <p:blipFill>
          <a:blip r:embed="rId2">
            <a:extLst/>
          </a:blip>
          <a:stretch>
            <a:fillRect/>
          </a:stretch>
        </p:blipFill>
        <p:spPr>
          <a:xfrm>
            <a:off x="598645" y="2507546"/>
            <a:ext cx="13865296" cy="6919393"/>
          </a:xfrm>
          <a:prstGeom prst="rect">
            <a:avLst/>
          </a:prstGeom>
          <a:ln w="12700">
            <a:miter lim="400000"/>
          </a:ln>
        </p:spPr>
      </p:pic>
      <p:pic>
        <p:nvPicPr>
          <p:cNvPr id="161" name="Image" descr="Image"/>
          <p:cNvPicPr>
            <a:picLocks noChangeAspect="1"/>
          </p:cNvPicPr>
          <p:nvPr/>
        </p:nvPicPr>
        <p:blipFill>
          <a:blip r:embed="rId3">
            <a:extLst/>
          </a:blip>
          <a:stretch>
            <a:fillRect/>
          </a:stretch>
        </p:blipFill>
        <p:spPr>
          <a:xfrm>
            <a:off x="15196387" y="6813300"/>
            <a:ext cx="8646146" cy="6470295"/>
          </a:xfrm>
          <a:prstGeom prst="rect">
            <a:avLst/>
          </a:prstGeom>
          <a:ln w="12700">
            <a:miter lim="400000"/>
          </a:ln>
        </p:spPr>
      </p:pic>
      <p:sp>
        <p:nvSpPr>
          <p:cNvPr id="162" name="Lamb"/>
          <p:cNvSpPr txBox="1"/>
          <p:nvPr/>
        </p:nvSpPr>
        <p:spPr>
          <a:xfrm>
            <a:off x="15622780" y="8980356"/>
            <a:ext cx="1136905"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Lamb</a:t>
            </a:r>
          </a:p>
        </p:txBody>
      </p:sp>
      <p:sp>
        <p:nvSpPr>
          <p:cNvPr id="163" name="Pais"/>
          <p:cNvSpPr txBox="1"/>
          <p:nvPr/>
        </p:nvSpPr>
        <p:spPr>
          <a:xfrm>
            <a:off x="17723031" y="10987576"/>
            <a:ext cx="89001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Pais</a:t>
            </a:r>
          </a:p>
        </p:txBody>
      </p:sp>
      <p:sp>
        <p:nvSpPr>
          <p:cNvPr id="164" name="Wheeler"/>
          <p:cNvSpPr txBox="1"/>
          <p:nvPr/>
        </p:nvSpPr>
        <p:spPr>
          <a:xfrm>
            <a:off x="19531428" y="7176168"/>
            <a:ext cx="160248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Wheeler</a:t>
            </a:r>
          </a:p>
        </p:txBody>
      </p:sp>
      <p:sp>
        <p:nvSpPr>
          <p:cNvPr id="165" name="Feynman"/>
          <p:cNvSpPr txBox="1"/>
          <p:nvPr/>
        </p:nvSpPr>
        <p:spPr>
          <a:xfrm>
            <a:off x="19314960" y="10496472"/>
            <a:ext cx="177241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Feynman</a:t>
            </a:r>
          </a:p>
        </p:txBody>
      </p:sp>
      <p:sp>
        <p:nvSpPr>
          <p:cNvPr id="166" name="Feschbach"/>
          <p:cNvSpPr txBox="1"/>
          <p:nvPr/>
        </p:nvSpPr>
        <p:spPr>
          <a:xfrm>
            <a:off x="20293803" y="8690229"/>
            <a:ext cx="1866343"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2800">
                <a:solidFill>
                  <a:srgbClr val="404040"/>
                </a:solidFill>
              </a:defRPr>
            </a:lvl1pPr>
          </a:lstStyle>
          <a:p>
            <a:pPr/>
            <a:r>
              <a:t>Feschbach</a:t>
            </a:r>
          </a:p>
        </p:txBody>
      </p:sp>
      <p:sp>
        <p:nvSpPr>
          <p:cNvPr id="167" name="Schwinger"/>
          <p:cNvSpPr txBox="1"/>
          <p:nvPr/>
        </p:nvSpPr>
        <p:spPr>
          <a:xfrm>
            <a:off x="22000659" y="10874946"/>
            <a:ext cx="2032915"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200">
                <a:solidFill>
                  <a:srgbClr val="404040"/>
                </a:solidFill>
              </a:defRPr>
            </a:lvl1pPr>
          </a:lstStyle>
          <a:p>
            <a:pPr/>
            <a:r>
              <a:t>Schwinger</a:t>
            </a:r>
          </a:p>
        </p:txBody>
      </p:sp>
      <p:sp>
        <p:nvSpPr>
          <p:cNvPr id="168" name="Shelter Island Conference"/>
          <p:cNvSpPr txBox="1"/>
          <p:nvPr/>
        </p:nvSpPr>
        <p:spPr>
          <a:xfrm>
            <a:off x="17791151" y="6030352"/>
            <a:ext cx="482003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Shelter Island Conference</a:t>
            </a:r>
          </a:p>
        </p:txBody>
      </p:sp>
      <p:sp>
        <p:nvSpPr>
          <p:cNvPr id="169" name="brushing infinity under the rug"/>
          <p:cNvSpPr txBox="1"/>
          <p:nvPr/>
        </p:nvSpPr>
        <p:spPr>
          <a:xfrm>
            <a:off x="3884082" y="10257678"/>
            <a:ext cx="6503648" cy="5604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chemeClr val="accent5">
                    <a:lumOff val="-29866"/>
                  </a:schemeClr>
                </a:solidFill>
              </a:defRPr>
            </a:lvl1pPr>
          </a:lstStyle>
          <a:p>
            <a:pPr/>
            <a:r>
              <a:t>brushing infinity under the rug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Wilson’s Renormalization group"/>
          <p:cNvSpPr txBox="1"/>
          <p:nvPr>
            <p:ph type="title"/>
          </p:nvPr>
        </p:nvSpPr>
        <p:spPr>
          <a:prstGeom prst="rect">
            <a:avLst/>
          </a:prstGeom>
        </p:spPr>
        <p:txBody>
          <a:bodyPr/>
          <a:lstStyle/>
          <a:p>
            <a:pPr/>
            <a:r>
              <a:t>Wilson’s Renormalization group</a:t>
            </a:r>
          </a:p>
        </p:txBody>
      </p:sp>
      <p:pic>
        <p:nvPicPr>
          <p:cNvPr id="172" name="Image" descr="Image"/>
          <p:cNvPicPr>
            <a:picLocks noChangeAspect="1"/>
          </p:cNvPicPr>
          <p:nvPr/>
        </p:nvPicPr>
        <p:blipFill>
          <a:blip r:embed="rId2">
            <a:extLst/>
          </a:blip>
          <a:stretch>
            <a:fillRect/>
          </a:stretch>
        </p:blipFill>
        <p:spPr>
          <a:xfrm>
            <a:off x="1402659" y="2867637"/>
            <a:ext cx="4321381" cy="6055268"/>
          </a:xfrm>
          <a:prstGeom prst="rect">
            <a:avLst/>
          </a:prstGeom>
          <a:ln w="12700">
            <a:miter lim="400000"/>
          </a:ln>
        </p:spPr>
      </p:pic>
      <p:sp>
        <p:nvSpPr>
          <p:cNvPr id="173" name="Ken Wilson"/>
          <p:cNvSpPr txBox="1"/>
          <p:nvPr/>
        </p:nvSpPr>
        <p:spPr>
          <a:xfrm>
            <a:off x="2483595" y="9148941"/>
            <a:ext cx="215950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Ken Wilson</a:t>
            </a:r>
          </a:p>
        </p:txBody>
      </p:sp>
      <p:sp>
        <p:nvSpPr>
          <p:cNvPr id="174" name="Source: Douglas Ashton"/>
          <p:cNvSpPr txBox="1"/>
          <p:nvPr/>
        </p:nvSpPr>
        <p:spPr>
          <a:xfrm>
            <a:off x="13699652" y="12097629"/>
            <a:ext cx="449656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Source: Douglas Ashton</a:t>
            </a:r>
          </a:p>
        </p:txBody>
      </p:sp>
      <p:pic>
        <p:nvPicPr>
          <p:cNvPr id="175" name="The Renormalisation Group.mp4" descr="The Renormalisation Grou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7181272" y="2691171"/>
            <a:ext cx="16256001" cy="9144001"/>
          </a:xfrm>
          <a:prstGeom prst="rect">
            <a:avLst/>
          </a:prstGeom>
          <a:ln w="12700">
            <a:miter lim="400000"/>
          </a:ln>
        </p:spPr>
      </p:pic>
      <p:sp>
        <p:nvSpPr>
          <p:cNvPr id="176" name="Critical phenomena…"/>
          <p:cNvSpPr txBox="1"/>
          <p:nvPr/>
        </p:nvSpPr>
        <p:spPr>
          <a:xfrm>
            <a:off x="1732453" y="10624119"/>
            <a:ext cx="3661792" cy="150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Critical phenomena</a:t>
            </a:r>
          </a:p>
          <a:p>
            <a:pPr/>
          </a:p>
          <a:p>
            <a:pPr/>
            <a:r>
              <a:t>Scale invariance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645" fill="hold"/>
                                        <p:tgtEl>
                                          <p:spTgt spid="17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5"/>
                </p:tgtEl>
              </p:cMediaNode>
            </p:video>
            <p:seq concurrent="1" prevAc="none" nextAc="seek">
              <p:cTn id="8" evtFilter="cancelBubble" nodeType="interactiveSeq" restart="whenNotActive" fill="hold">
                <p:stCondLst>
                  <p:cond delay="0" evt="onClick">
                    <p:tgtEl>
                      <p:spTgt spid="17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75"/>
                                        </p:tgtEl>
                                      </p:cBhvr>
                                    </p:cmd>
                                  </p:childTnLst>
                                </p:cTn>
                              </p:par>
                            </p:childTnLst>
                          </p:cTn>
                        </p:par>
                      </p:childTnLst>
                    </p:cTn>
                  </p:par>
                </p:childTnLst>
              </p:cTn>
              <p:nextCondLst>
                <p:cond delay="0" evt="onClick">
                  <p:tgtEl>
                    <p:spTgt spid="17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a:extLst/>
          </a:blip>
          <a:stretch>
            <a:fillRect/>
          </a:stretch>
        </p:blipFill>
        <p:spPr>
          <a:xfrm>
            <a:off x="5102556" y="556536"/>
            <a:ext cx="15766015" cy="12602928"/>
          </a:xfrm>
          <a:prstGeom prst="rect">
            <a:avLst/>
          </a:prstGeom>
          <a:ln w="12700">
            <a:miter lim="400000"/>
          </a:ln>
        </p:spPr>
      </p:pic>
      <p:sp>
        <p:nvSpPr>
          <p:cNvPr id="179" name="Source: https://courses.physics.illinois.edu/phys498cmp/sp2022/Ising/RG.html"/>
          <p:cNvSpPr txBox="1"/>
          <p:nvPr/>
        </p:nvSpPr>
        <p:spPr>
          <a:xfrm>
            <a:off x="9716992" y="12994795"/>
            <a:ext cx="144082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Source: </a:t>
            </a:r>
            <a:r>
              <a:rPr u="sng">
                <a:hlinkClick r:id="rId3" invalidUrl="" action="" tgtFrame="" tooltip="" history="1" highlightClick="0" endSnd="0"/>
              </a:rPr>
              <a:t>https://courses.physics.illinois.edu/phys498cmp/sp2022/Ising/RG.html</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extLst/>
          </a:blip>
          <a:stretch>
            <a:fillRect/>
          </a:stretch>
        </p:blipFill>
        <p:spPr>
          <a:xfrm>
            <a:off x="2370104" y="1159453"/>
            <a:ext cx="19556967" cy="10992364"/>
          </a:xfrm>
          <a:prstGeom prst="rect">
            <a:avLst/>
          </a:prstGeom>
          <a:ln w="12700">
            <a:miter lim="400000"/>
          </a:ln>
        </p:spPr>
      </p:pic>
      <p:sp>
        <p:nvSpPr>
          <p:cNvPr id="182" name="Source: https://www.nature.com/collections/jbhcdccded"/>
          <p:cNvSpPr txBox="1"/>
          <p:nvPr/>
        </p:nvSpPr>
        <p:spPr>
          <a:xfrm>
            <a:off x="13522970" y="12690671"/>
            <a:ext cx="1041539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Source: </a:t>
            </a:r>
            <a:r>
              <a:rPr u="sng">
                <a:hlinkClick r:id="rId3" invalidUrl="" action="" tgtFrame="" tooltip="" history="1" highlightClick="0" endSnd="0"/>
              </a:rPr>
              <a:t>https://www.nature.com/collections/jbhcdccded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Screenshot 2025-12-01 at 12.48.47.png" descr="Screenshot 2025-12-01 at 12.48.47.png"/>
          <p:cNvPicPr>
            <a:picLocks noChangeAspect="1"/>
          </p:cNvPicPr>
          <p:nvPr/>
        </p:nvPicPr>
        <p:blipFill>
          <a:blip r:embed="rId2">
            <a:extLst/>
          </a:blip>
          <a:stretch>
            <a:fillRect/>
          </a:stretch>
        </p:blipFill>
        <p:spPr>
          <a:xfrm>
            <a:off x="5346241" y="391021"/>
            <a:ext cx="13691518" cy="2354714"/>
          </a:xfrm>
          <a:prstGeom prst="rect">
            <a:avLst/>
          </a:prstGeom>
          <a:ln w="12700">
            <a:miter lim="400000"/>
          </a:ln>
        </p:spPr>
      </p:pic>
      <p:pic>
        <p:nvPicPr>
          <p:cNvPr id="185" name="Screenshot 2025-12-01 at 12.49.06.png" descr="Screenshot 2025-12-01 at 12.49.06.png"/>
          <p:cNvPicPr>
            <a:picLocks noChangeAspect="1"/>
          </p:cNvPicPr>
          <p:nvPr/>
        </p:nvPicPr>
        <p:blipFill>
          <a:blip r:embed="rId3">
            <a:extLst/>
          </a:blip>
          <a:stretch>
            <a:fillRect/>
          </a:stretch>
        </p:blipFill>
        <p:spPr>
          <a:xfrm>
            <a:off x="3849888" y="2852253"/>
            <a:ext cx="16355198" cy="5827952"/>
          </a:xfrm>
          <a:prstGeom prst="rect">
            <a:avLst/>
          </a:prstGeom>
          <a:ln w="12700">
            <a:miter lim="400000"/>
          </a:ln>
        </p:spPr>
      </p:pic>
      <p:pic>
        <p:nvPicPr>
          <p:cNvPr id="186" name="Screenshot 2025-12-01 at 12.49.27.png" descr="Screenshot 2025-12-01 at 12.49.27.png"/>
          <p:cNvPicPr>
            <a:picLocks noChangeAspect="1"/>
          </p:cNvPicPr>
          <p:nvPr/>
        </p:nvPicPr>
        <p:blipFill>
          <a:blip r:embed="rId4">
            <a:extLst/>
          </a:blip>
          <a:stretch>
            <a:fillRect/>
          </a:stretch>
        </p:blipFill>
        <p:spPr>
          <a:xfrm>
            <a:off x="6538567" y="9106863"/>
            <a:ext cx="10977839" cy="4219374"/>
          </a:xfrm>
          <a:prstGeom prst="rect">
            <a:avLst/>
          </a:prstGeom>
          <a:ln w="12700">
            <a:miter lim="400000"/>
          </a:ln>
        </p:spPr>
      </p:pic>
      <p:sp>
        <p:nvSpPr>
          <p:cNvPr id="187" name="as long as one focuses on the first two spins, the effective model gives the same prediction"/>
          <p:cNvSpPr txBox="1"/>
          <p:nvPr/>
        </p:nvSpPr>
        <p:spPr>
          <a:xfrm>
            <a:off x="16425917" y="8312776"/>
            <a:ext cx="7248079" cy="15002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r>
              <a:t>as long as one focuses on the first two spins, the effective model gives the same prediction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Field Theory"/>
          <p:cNvSpPr txBox="1"/>
          <p:nvPr>
            <p:ph type="title"/>
          </p:nvPr>
        </p:nvSpPr>
        <p:spPr>
          <a:prstGeom prst="rect">
            <a:avLst/>
          </a:prstGeom>
        </p:spPr>
        <p:txBody>
          <a:bodyPr/>
          <a:lstStyle/>
          <a:p>
            <a:pPr/>
            <a:r>
              <a:t>Field Theory</a:t>
            </a:r>
          </a:p>
        </p:txBody>
      </p:sp>
      <p:pic>
        <p:nvPicPr>
          <p:cNvPr id="190" name="Screenshot 2025-12-01 at 12.51.12.png" descr="Screenshot 2025-12-01 at 12.51.12.png"/>
          <p:cNvPicPr>
            <a:picLocks noChangeAspect="1"/>
          </p:cNvPicPr>
          <p:nvPr/>
        </p:nvPicPr>
        <p:blipFill>
          <a:blip r:embed="rId2">
            <a:extLst/>
          </a:blip>
          <a:stretch>
            <a:fillRect/>
          </a:stretch>
        </p:blipFill>
        <p:spPr>
          <a:xfrm>
            <a:off x="567018" y="2406747"/>
            <a:ext cx="10081388" cy="2326475"/>
          </a:xfrm>
          <a:prstGeom prst="rect">
            <a:avLst/>
          </a:prstGeom>
          <a:ln w="12700">
            <a:miter lim="400000"/>
          </a:ln>
        </p:spPr>
      </p:pic>
      <p:pic>
        <p:nvPicPr>
          <p:cNvPr id="191" name="Screenshot 2025-12-01 at 12.51.32.png" descr="Screenshot 2025-12-01 at 12.51.32.png"/>
          <p:cNvPicPr>
            <a:picLocks noChangeAspect="1"/>
          </p:cNvPicPr>
          <p:nvPr/>
        </p:nvPicPr>
        <p:blipFill>
          <a:blip r:embed="rId3">
            <a:extLst/>
          </a:blip>
          <a:stretch>
            <a:fillRect/>
          </a:stretch>
        </p:blipFill>
        <p:spPr>
          <a:xfrm>
            <a:off x="11184840" y="2524004"/>
            <a:ext cx="13175677" cy="2091961"/>
          </a:xfrm>
          <a:prstGeom prst="rect">
            <a:avLst/>
          </a:prstGeom>
          <a:ln w="12700">
            <a:miter lim="400000"/>
          </a:ln>
        </p:spPr>
      </p:pic>
      <p:pic>
        <p:nvPicPr>
          <p:cNvPr id="192" name="Screenshot 2025-12-01 at 12.51.50.png" descr="Screenshot 2025-12-01 at 12.51.50.png"/>
          <p:cNvPicPr>
            <a:picLocks noChangeAspect="1"/>
          </p:cNvPicPr>
          <p:nvPr/>
        </p:nvPicPr>
        <p:blipFill>
          <a:blip r:embed="rId4">
            <a:extLst/>
          </a:blip>
          <a:stretch>
            <a:fillRect/>
          </a:stretch>
        </p:blipFill>
        <p:spPr>
          <a:xfrm>
            <a:off x="8286694" y="5880568"/>
            <a:ext cx="7810612" cy="3732864"/>
          </a:xfrm>
          <a:prstGeom prst="rect">
            <a:avLst/>
          </a:prstGeom>
          <a:ln w="12700">
            <a:miter lim="400000"/>
          </a:ln>
        </p:spPr>
      </p:pic>
      <p:pic>
        <p:nvPicPr>
          <p:cNvPr id="193" name="Screenshot 2025-12-01 at 12.52.12.png" descr="Screenshot 2025-12-01 at 12.52.12.png"/>
          <p:cNvPicPr>
            <a:picLocks noChangeAspect="1"/>
          </p:cNvPicPr>
          <p:nvPr/>
        </p:nvPicPr>
        <p:blipFill>
          <a:blip r:embed="rId5">
            <a:extLst/>
          </a:blip>
          <a:stretch>
            <a:fillRect/>
          </a:stretch>
        </p:blipFill>
        <p:spPr>
          <a:xfrm>
            <a:off x="5865387" y="9319144"/>
            <a:ext cx="12653226" cy="2565134"/>
          </a:xfrm>
          <a:prstGeom prst="rect">
            <a:avLst/>
          </a:prstGeom>
          <a:ln w="12700">
            <a:miter lim="400000"/>
          </a:ln>
        </p:spPr>
      </p:pic>
      <p:pic>
        <p:nvPicPr>
          <p:cNvPr id="194" name="Screenshot 2025-12-01 at 12.52.43.png" descr="Screenshot 2025-12-01 at 12.52.43.png"/>
          <p:cNvPicPr>
            <a:picLocks noChangeAspect="1"/>
          </p:cNvPicPr>
          <p:nvPr/>
        </p:nvPicPr>
        <p:blipFill>
          <a:blip r:embed="rId6">
            <a:extLst/>
          </a:blip>
          <a:stretch>
            <a:fillRect/>
          </a:stretch>
        </p:blipFill>
        <p:spPr>
          <a:xfrm>
            <a:off x="4458253" y="11481124"/>
            <a:ext cx="15467494" cy="1794230"/>
          </a:xfrm>
          <a:prstGeom prst="rect">
            <a:avLst/>
          </a:prstGeom>
          <a:ln w="12700">
            <a:miter lim="400000"/>
          </a:ln>
        </p:spPr>
      </p:pic>
      <p:pic>
        <p:nvPicPr>
          <p:cNvPr id="195" name="Screenshot 2025-12-01 at 12.54.35.png" descr="Screenshot 2025-12-01 at 12.54.35.png"/>
          <p:cNvPicPr>
            <a:picLocks noChangeAspect="1"/>
          </p:cNvPicPr>
          <p:nvPr/>
        </p:nvPicPr>
        <p:blipFill>
          <a:blip r:embed="rId7">
            <a:extLst/>
          </a:blip>
          <a:stretch>
            <a:fillRect/>
          </a:stretch>
        </p:blipFill>
        <p:spPr>
          <a:xfrm>
            <a:off x="5898858" y="4169572"/>
            <a:ext cx="12586284" cy="205109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Dimensional analysis"/>
          <p:cNvSpPr txBox="1"/>
          <p:nvPr>
            <p:ph type="title"/>
          </p:nvPr>
        </p:nvSpPr>
        <p:spPr>
          <a:prstGeom prst="rect">
            <a:avLst/>
          </a:prstGeom>
        </p:spPr>
        <p:txBody>
          <a:bodyPr/>
          <a:lstStyle/>
          <a:p>
            <a:pPr/>
            <a:r>
              <a:t>Dimensional analysis</a:t>
            </a:r>
          </a:p>
        </p:txBody>
      </p:sp>
      <p:sp>
        <p:nvSpPr>
          <p:cNvPr id="198" name="What kind of interactions can survive after renormalization?"/>
          <p:cNvSpPr txBox="1"/>
          <p:nvPr/>
        </p:nvSpPr>
        <p:spPr>
          <a:xfrm>
            <a:off x="6723697" y="2456893"/>
            <a:ext cx="1093660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lumOff val="-29866"/>
                  </a:schemeClr>
                </a:solidFill>
              </a:defRPr>
            </a:lvl1pPr>
          </a:lstStyle>
          <a:p>
            <a:pPr/>
            <a:r>
              <a:t>What kind of interactions can survive after renormalization?</a:t>
            </a:r>
          </a:p>
        </p:txBody>
      </p:sp>
      <p:pic>
        <p:nvPicPr>
          <p:cNvPr id="199" name="Screenshot 2025-12-01 at 12.54.55.png" descr="Screenshot 2025-12-01 at 12.54.55.png"/>
          <p:cNvPicPr>
            <a:picLocks noChangeAspect="1"/>
          </p:cNvPicPr>
          <p:nvPr/>
        </p:nvPicPr>
        <p:blipFill>
          <a:blip r:embed="rId2">
            <a:extLst/>
          </a:blip>
          <a:stretch>
            <a:fillRect/>
          </a:stretch>
        </p:blipFill>
        <p:spPr>
          <a:xfrm>
            <a:off x="6067817" y="3350394"/>
            <a:ext cx="12248365" cy="1606930"/>
          </a:xfrm>
          <a:prstGeom prst="rect">
            <a:avLst/>
          </a:prstGeom>
          <a:ln w="12700">
            <a:miter lim="400000"/>
          </a:ln>
        </p:spPr>
      </p:pic>
      <p:pic>
        <p:nvPicPr>
          <p:cNvPr id="200" name="Screenshot 2025-12-01 at 12.57.13.png" descr="Screenshot 2025-12-01 at 12.57.13.png"/>
          <p:cNvPicPr>
            <a:picLocks noChangeAspect="1"/>
          </p:cNvPicPr>
          <p:nvPr/>
        </p:nvPicPr>
        <p:blipFill>
          <a:blip r:embed="rId3">
            <a:extLst/>
          </a:blip>
          <a:stretch>
            <a:fillRect/>
          </a:stretch>
        </p:blipFill>
        <p:spPr>
          <a:xfrm>
            <a:off x="7164816" y="5020073"/>
            <a:ext cx="13657816" cy="2012732"/>
          </a:xfrm>
          <a:prstGeom prst="rect">
            <a:avLst/>
          </a:prstGeom>
          <a:ln w="12700">
            <a:miter lim="400000"/>
          </a:ln>
        </p:spPr>
      </p:pic>
      <p:sp>
        <p:nvSpPr>
          <p:cNvPr id="201" name="Integrate out UV mode"/>
          <p:cNvSpPr txBox="1"/>
          <p:nvPr/>
        </p:nvSpPr>
        <p:spPr>
          <a:xfrm>
            <a:off x="1748829" y="5609358"/>
            <a:ext cx="422033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Integrate out UV mode</a:t>
            </a:r>
          </a:p>
        </p:txBody>
      </p:sp>
      <p:sp>
        <p:nvSpPr>
          <p:cNvPr id="202" name="Rescale"/>
          <p:cNvSpPr txBox="1"/>
          <p:nvPr/>
        </p:nvSpPr>
        <p:spPr>
          <a:xfrm>
            <a:off x="3075471" y="7211361"/>
            <a:ext cx="156705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Rescale</a:t>
            </a:r>
          </a:p>
        </p:txBody>
      </p:sp>
      <p:pic>
        <p:nvPicPr>
          <p:cNvPr id="203" name="Screenshot 2025-12-01 at 12.57.42.png" descr="Screenshot 2025-12-01 at 12.57.42.png"/>
          <p:cNvPicPr>
            <a:picLocks noChangeAspect="1"/>
          </p:cNvPicPr>
          <p:nvPr/>
        </p:nvPicPr>
        <p:blipFill>
          <a:blip r:embed="rId4">
            <a:extLst/>
          </a:blip>
          <a:stretch>
            <a:fillRect/>
          </a:stretch>
        </p:blipFill>
        <p:spPr>
          <a:xfrm>
            <a:off x="9893299" y="6881985"/>
            <a:ext cx="4597401" cy="1219201"/>
          </a:xfrm>
          <a:prstGeom prst="rect">
            <a:avLst/>
          </a:prstGeom>
          <a:ln w="12700">
            <a:miter lim="400000"/>
          </a:ln>
        </p:spPr>
      </p:pic>
      <p:pic>
        <p:nvPicPr>
          <p:cNvPr id="204" name="Screenshot 2025-12-01 at 12.58.13.png" descr="Screenshot 2025-12-01 at 12.58.13.png"/>
          <p:cNvPicPr>
            <a:picLocks noChangeAspect="1"/>
          </p:cNvPicPr>
          <p:nvPr/>
        </p:nvPicPr>
        <p:blipFill>
          <a:blip r:embed="rId5">
            <a:extLst/>
          </a:blip>
          <a:stretch>
            <a:fillRect/>
          </a:stretch>
        </p:blipFill>
        <p:spPr>
          <a:xfrm>
            <a:off x="6343650" y="8852309"/>
            <a:ext cx="11696701" cy="1536701"/>
          </a:xfrm>
          <a:prstGeom prst="rect">
            <a:avLst/>
          </a:prstGeom>
          <a:ln w="12700">
            <a:miter lim="400000"/>
          </a:ln>
        </p:spPr>
      </p:pic>
      <p:sp>
        <p:nvSpPr>
          <p:cNvPr id="205" name="Example"/>
          <p:cNvSpPr txBox="1"/>
          <p:nvPr/>
        </p:nvSpPr>
        <p:spPr>
          <a:xfrm>
            <a:off x="11352276" y="8196523"/>
            <a:ext cx="167944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Example</a:t>
            </a:r>
          </a:p>
        </p:txBody>
      </p:sp>
      <p:pic>
        <p:nvPicPr>
          <p:cNvPr id="206" name="Screenshot 2025-12-01 at 12.58.28.png" descr="Screenshot 2025-12-01 at 12.58.28.png"/>
          <p:cNvPicPr>
            <a:picLocks noChangeAspect="1"/>
          </p:cNvPicPr>
          <p:nvPr/>
        </p:nvPicPr>
        <p:blipFill>
          <a:blip r:embed="rId6">
            <a:extLst/>
          </a:blip>
          <a:stretch>
            <a:fillRect/>
          </a:stretch>
        </p:blipFill>
        <p:spPr>
          <a:xfrm>
            <a:off x="5619749" y="10484346"/>
            <a:ext cx="13144501" cy="27432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Screenshot 2025-12-01 at 13.04.09.png" descr="Screenshot 2025-12-01 at 13.04.09.png"/>
          <p:cNvPicPr>
            <a:picLocks noChangeAspect="1"/>
          </p:cNvPicPr>
          <p:nvPr/>
        </p:nvPicPr>
        <p:blipFill>
          <a:blip r:embed="rId2">
            <a:extLst/>
          </a:blip>
          <a:stretch>
            <a:fillRect/>
          </a:stretch>
        </p:blipFill>
        <p:spPr>
          <a:xfrm>
            <a:off x="3601422" y="2117687"/>
            <a:ext cx="17181156" cy="2836359"/>
          </a:xfrm>
          <a:prstGeom prst="rect">
            <a:avLst/>
          </a:prstGeom>
          <a:ln w="12700">
            <a:miter lim="400000"/>
          </a:ln>
        </p:spPr>
      </p:pic>
      <p:sp>
        <p:nvSpPr>
          <p:cNvPr id="209" name="[g] &gt; 0 : relevant"/>
          <p:cNvSpPr txBox="1"/>
          <p:nvPr/>
        </p:nvSpPr>
        <p:spPr>
          <a:xfrm>
            <a:off x="9030360" y="6323688"/>
            <a:ext cx="6323280" cy="10686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lvl1pPr>
          </a:lstStyle>
          <a:p>
            <a:pPr/>
            <a:r>
              <a:t>[g] &gt; 0 : relevant</a:t>
            </a:r>
          </a:p>
        </p:txBody>
      </p:sp>
      <p:sp>
        <p:nvSpPr>
          <p:cNvPr id="210" name="[g] = 0 : marginal"/>
          <p:cNvSpPr txBox="1"/>
          <p:nvPr/>
        </p:nvSpPr>
        <p:spPr>
          <a:xfrm>
            <a:off x="8900718" y="7895278"/>
            <a:ext cx="6582564" cy="10686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lvl1pPr>
          </a:lstStyle>
          <a:p>
            <a:pPr/>
            <a:r>
              <a:t>[g] = 0 : marginal</a:t>
            </a:r>
          </a:p>
        </p:txBody>
      </p:sp>
      <p:sp>
        <p:nvSpPr>
          <p:cNvPr id="211" name="[g] &lt; 0 : irrelevant"/>
          <p:cNvSpPr txBox="1"/>
          <p:nvPr/>
        </p:nvSpPr>
        <p:spPr>
          <a:xfrm>
            <a:off x="8767419" y="9892642"/>
            <a:ext cx="6849162" cy="10686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lvl1pPr>
          </a:lstStyle>
          <a:p>
            <a:pPr/>
            <a:r>
              <a:t>[g] &lt; 0 : irrelevant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Screenshot 2025-12-01 at 13.31.03.png" descr="Screenshot 2025-12-01 at 13.31.03.png"/>
          <p:cNvPicPr>
            <a:picLocks noChangeAspect="1"/>
          </p:cNvPicPr>
          <p:nvPr/>
        </p:nvPicPr>
        <p:blipFill>
          <a:blip r:embed="rId2">
            <a:extLst/>
          </a:blip>
          <a:stretch>
            <a:fillRect/>
          </a:stretch>
        </p:blipFill>
        <p:spPr>
          <a:xfrm>
            <a:off x="1394550" y="2617110"/>
            <a:ext cx="8881333" cy="7619640"/>
          </a:xfrm>
          <a:prstGeom prst="rect">
            <a:avLst/>
          </a:prstGeom>
          <a:ln w="12700">
            <a:miter lim="400000"/>
          </a:ln>
        </p:spPr>
      </p:pic>
      <p:pic>
        <p:nvPicPr>
          <p:cNvPr id="214" name="Screenshot 2025-12-01 at 13.33.58.png" descr="Screenshot 2025-12-01 at 13.33.58.png"/>
          <p:cNvPicPr>
            <a:picLocks noChangeAspect="1"/>
          </p:cNvPicPr>
          <p:nvPr/>
        </p:nvPicPr>
        <p:blipFill>
          <a:blip r:embed="rId3">
            <a:extLst/>
          </a:blip>
          <a:stretch>
            <a:fillRect/>
          </a:stretch>
        </p:blipFill>
        <p:spPr>
          <a:xfrm>
            <a:off x="10720178" y="1205937"/>
            <a:ext cx="12150057" cy="2449298"/>
          </a:xfrm>
          <a:prstGeom prst="rect">
            <a:avLst/>
          </a:prstGeom>
          <a:ln w="12700">
            <a:miter lim="400000"/>
          </a:ln>
        </p:spPr>
      </p:pic>
      <p:pic>
        <p:nvPicPr>
          <p:cNvPr id="215" name="Screenshot 2025-12-01 at 13.34.16.png" descr="Screenshot 2025-12-01 at 13.34.16.png"/>
          <p:cNvPicPr>
            <a:picLocks noChangeAspect="1"/>
          </p:cNvPicPr>
          <p:nvPr/>
        </p:nvPicPr>
        <p:blipFill>
          <a:blip r:embed="rId4">
            <a:extLst/>
          </a:blip>
          <a:stretch>
            <a:fillRect/>
          </a:stretch>
        </p:blipFill>
        <p:spPr>
          <a:xfrm>
            <a:off x="11419226" y="3588042"/>
            <a:ext cx="9828048" cy="7375681"/>
          </a:xfrm>
          <a:prstGeom prst="rect">
            <a:avLst/>
          </a:prstGeom>
          <a:ln w="12700">
            <a:miter lim="400000"/>
          </a:ln>
        </p:spPr>
      </p:pic>
      <p:pic>
        <p:nvPicPr>
          <p:cNvPr id="216" name="Screenshot 2025-12-01 at 13.34.33.png" descr="Screenshot 2025-12-01 at 13.34.33.png"/>
          <p:cNvPicPr>
            <a:picLocks noChangeAspect="1"/>
          </p:cNvPicPr>
          <p:nvPr/>
        </p:nvPicPr>
        <p:blipFill>
          <a:blip r:embed="rId5">
            <a:extLst/>
          </a:blip>
          <a:stretch>
            <a:fillRect/>
          </a:stretch>
        </p:blipFill>
        <p:spPr>
          <a:xfrm>
            <a:off x="10992899" y="11251976"/>
            <a:ext cx="10680701" cy="1397001"/>
          </a:xfrm>
          <a:prstGeom prst="rect">
            <a:avLst/>
          </a:prstGeom>
          <a:ln w="12700">
            <a:miter lim="400000"/>
          </a:ln>
        </p:spPr>
      </p:pic>
      <p:sp>
        <p:nvSpPr>
          <p:cNvPr id="217" name="Exact RG"/>
          <p:cNvSpPr txBox="1"/>
          <p:nvPr/>
        </p:nvSpPr>
        <p:spPr>
          <a:xfrm>
            <a:off x="8459913" y="11670251"/>
            <a:ext cx="1807465"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Exact RG</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Screenshot 2025-12-01 at 13.35.31.png" descr="Screenshot 2025-12-01 at 13.35.31.png"/>
          <p:cNvPicPr>
            <a:picLocks noChangeAspect="1"/>
          </p:cNvPicPr>
          <p:nvPr/>
        </p:nvPicPr>
        <p:blipFill>
          <a:blip r:embed="rId2">
            <a:extLst/>
          </a:blip>
          <a:stretch>
            <a:fillRect/>
          </a:stretch>
        </p:blipFill>
        <p:spPr>
          <a:xfrm>
            <a:off x="11743676" y="3798072"/>
            <a:ext cx="10582086" cy="4108340"/>
          </a:xfrm>
          <a:prstGeom prst="rect">
            <a:avLst/>
          </a:prstGeom>
          <a:ln w="12700">
            <a:miter lim="400000"/>
          </a:ln>
        </p:spPr>
      </p:pic>
      <p:pic>
        <p:nvPicPr>
          <p:cNvPr id="220" name="Screenshot 2025-12-01 at 13.31.03.png" descr="Screenshot 2025-12-01 at 13.31.03.png"/>
          <p:cNvPicPr>
            <a:picLocks noChangeAspect="1"/>
          </p:cNvPicPr>
          <p:nvPr/>
        </p:nvPicPr>
        <p:blipFill>
          <a:blip r:embed="rId3">
            <a:extLst/>
          </a:blip>
          <a:stretch>
            <a:fillRect/>
          </a:stretch>
        </p:blipFill>
        <p:spPr>
          <a:xfrm>
            <a:off x="1394550" y="2617110"/>
            <a:ext cx="8881333" cy="7619640"/>
          </a:xfrm>
          <a:prstGeom prst="rect">
            <a:avLst/>
          </a:prstGeom>
          <a:ln w="12700">
            <a:miter lim="400000"/>
          </a:ln>
        </p:spPr>
      </p:pic>
      <p:pic>
        <p:nvPicPr>
          <p:cNvPr id="221" name="Screenshot 2025-12-01 at 13.33.58.png" descr="Screenshot 2025-12-01 at 13.33.58.png"/>
          <p:cNvPicPr>
            <a:picLocks noChangeAspect="1"/>
          </p:cNvPicPr>
          <p:nvPr/>
        </p:nvPicPr>
        <p:blipFill>
          <a:blip r:embed="rId4">
            <a:extLst/>
          </a:blip>
          <a:stretch>
            <a:fillRect/>
          </a:stretch>
        </p:blipFill>
        <p:spPr>
          <a:xfrm>
            <a:off x="10720178" y="1205937"/>
            <a:ext cx="12150058" cy="2449298"/>
          </a:xfrm>
          <a:prstGeom prst="rect">
            <a:avLst/>
          </a:prstGeom>
          <a:ln w="12700">
            <a:miter lim="400000"/>
          </a:ln>
        </p:spPr>
      </p:pic>
      <p:pic>
        <p:nvPicPr>
          <p:cNvPr id="222" name="Screenshot 2025-12-01 at 13.36.16.png" descr="Screenshot 2025-12-01 at 13.36.16.png"/>
          <p:cNvPicPr>
            <a:picLocks noChangeAspect="1"/>
          </p:cNvPicPr>
          <p:nvPr/>
        </p:nvPicPr>
        <p:blipFill>
          <a:blip r:embed="rId5">
            <a:extLst/>
          </a:blip>
          <a:stretch>
            <a:fillRect/>
          </a:stretch>
        </p:blipFill>
        <p:spPr>
          <a:xfrm>
            <a:off x="14167103" y="7758161"/>
            <a:ext cx="5955572" cy="608544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Text-to-image model"/>
          <p:cNvSpPr txBox="1"/>
          <p:nvPr>
            <p:ph type="title"/>
          </p:nvPr>
        </p:nvSpPr>
        <p:spPr>
          <a:prstGeom prst="rect">
            <a:avLst/>
          </a:prstGeom>
        </p:spPr>
        <p:txBody>
          <a:bodyPr/>
          <a:lstStyle/>
          <a:p>
            <a:pPr/>
            <a:r>
              <a:t>Text-to-image model</a:t>
            </a:r>
          </a:p>
        </p:txBody>
      </p:sp>
      <p:pic>
        <p:nvPicPr>
          <p:cNvPr id="123" name="Image" descr="Image"/>
          <p:cNvPicPr>
            <a:picLocks noChangeAspect="1"/>
          </p:cNvPicPr>
          <p:nvPr/>
        </p:nvPicPr>
        <p:blipFill>
          <a:blip r:embed="rId2">
            <a:extLst/>
          </a:blip>
          <a:stretch>
            <a:fillRect/>
          </a:stretch>
        </p:blipFill>
        <p:spPr>
          <a:xfrm>
            <a:off x="4428906" y="2301262"/>
            <a:ext cx="6007101" cy="4521201"/>
          </a:xfrm>
          <a:prstGeom prst="rect">
            <a:avLst/>
          </a:prstGeom>
          <a:ln w="12700">
            <a:miter lim="400000"/>
          </a:ln>
        </p:spPr>
      </p:pic>
      <p:sp>
        <p:nvSpPr>
          <p:cNvPr id="124" name="GAN"/>
          <p:cNvSpPr txBox="1"/>
          <p:nvPr/>
        </p:nvSpPr>
        <p:spPr>
          <a:xfrm>
            <a:off x="6959064" y="6934558"/>
            <a:ext cx="9467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GAN</a:t>
            </a:r>
          </a:p>
        </p:txBody>
      </p:sp>
      <p:pic>
        <p:nvPicPr>
          <p:cNvPr id="125" name="Image" descr="Image"/>
          <p:cNvPicPr>
            <a:picLocks noChangeAspect="1"/>
          </p:cNvPicPr>
          <p:nvPr/>
        </p:nvPicPr>
        <p:blipFill>
          <a:blip r:embed="rId3">
            <a:extLst/>
          </a:blip>
          <a:stretch>
            <a:fillRect/>
          </a:stretch>
        </p:blipFill>
        <p:spPr>
          <a:xfrm>
            <a:off x="15067437" y="2301262"/>
            <a:ext cx="4521201" cy="4521201"/>
          </a:xfrm>
          <a:prstGeom prst="rect">
            <a:avLst/>
          </a:prstGeom>
          <a:ln w="12700">
            <a:miter lim="400000"/>
          </a:ln>
        </p:spPr>
      </p:pic>
      <p:sp>
        <p:nvSpPr>
          <p:cNvPr id="126" name="DALL-E, 2021"/>
          <p:cNvSpPr txBox="1"/>
          <p:nvPr/>
        </p:nvSpPr>
        <p:spPr>
          <a:xfrm>
            <a:off x="16042734" y="6934558"/>
            <a:ext cx="257060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DALL-E, 2021</a:t>
            </a:r>
          </a:p>
        </p:txBody>
      </p:sp>
      <p:pic>
        <p:nvPicPr>
          <p:cNvPr id="127" name="Image" descr="Image"/>
          <p:cNvPicPr>
            <a:picLocks noChangeAspect="1"/>
          </p:cNvPicPr>
          <p:nvPr/>
        </p:nvPicPr>
        <p:blipFill>
          <a:blip r:embed="rId4">
            <a:extLst/>
          </a:blip>
          <a:stretch>
            <a:fillRect/>
          </a:stretch>
        </p:blipFill>
        <p:spPr>
          <a:xfrm>
            <a:off x="4704491" y="7607102"/>
            <a:ext cx="5455932" cy="5455933"/>
          </a:xfrm>
          <a:prstGeom prst="rect">
            <a:avLst/>
          </a:prstGeom>
          <a:ln w="12700">
            <a:miter lim="400000"/>
          </a:ln>
        </p:spPr>
      </p:pic>
      <p:sp>
        <p:nvSpPr>
          <p:cNvPr id="128" name="MidJourney"/>
          <p:cNvSpPr txBox="1"/>
          <p:nvPr/>
        </p:nvSpPr>
        <p:spPr>
          <a:xfrm>
            <a:off x="6302982" y="13175130"/>
            <a:ext cx="225895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MidJourney</a:t>
            </a:r>
          </a:p>
        </p:txBody>
      </p:sp>
      <p:pic>
        <p:nvPicPr>
          <p:cNvPr id="129" name="Image" descr="Image"/>
          <p:cNvPicPr>
            <a:picLocks noChangeAspect="1"/>
          </p:cNvPicPr>
          <p:nvPr/>
        </p:nvPicPr>
        <p:blipFill>
          <a:blip r:embed="rId5">
            <a:extLst/>
          </a:blip>
          <a:stretch>
            <a:fillRect/>
          </a:stretch>
        </p:blipFill>
        <p:spPr>
          <a:xfrm>
            <a:off x="14600072" y="7607102"/>
            <a:ext cx="5455932" cy="5455933"/>
          </a:xfrm>
          <a:prstGeom prst="rect">
            <a:avLst/>
          </a:prstGeom>
          <a:ln w="12700">
            <a:miter lim="400000"/>
          </a:ln>
        </p:spPr>
      </p:pic>
      <p:sp>
        <p:nvSpPr>
          <p:cNvPr id="130" name="DALL-E 2"/>
          <p:cNvSpPr txBox="1"/>
          <p:nvPr/>
        </p:nvSpPr>
        <p:spPr>
          <a:xfrm>
            <a:off x="16413447" y="13175130"/>
            <a:ext cx="182918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DALL-E 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Screenshot 2025-12-01 at 13.36.39.png" descr="Screenshot 2025-12-01 at 13.36.39.png"/>
          <p:cNvPicPr>
            <a:picLocks noChangeAspect="1"/>
          </p:cNvPicPr>
          <p:nvPr/>
        </p:nvPicPr>
        <p:blipFill>
          <a:blip r:embed="rId2">
            <a:extLst/>
          </a:blip>
          <a:stretch>
            <a:fillRect/>
          </a:stretch>
        </p:blipFill>
        <p:spPr>
          <a:xfrm>
            <a:off x="1176490" y="357718"/>
            <a:ext cx="22031020" cy="1300056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Screenshot 2025-12-01 at 13.38.03.png" descr="Screenshot 2025-12-01 at 13.38.03.png"/>
          <p:cNvPicPr>
            <a:picLocks noChangeAspect="1"/>
          </p:cNvPicPr>
          <p:nvPr/>
        </p:nvPicPr>
        <p:blipFill>
          <a:blip r:embed="rId2">
            <a:extLst/>
          </a:blip>
          <a:stretch>
            <a:fillRect/>
          </a:stretch>
        </p:blipFill>
        <p:spPr>
          <a:xfrm>
            <a:off x="2335848" y="1543833"/>
            <a:ext cx="19712304" cy="2523175"/>
          </a:xfrm>
          <a:prstGeom prst="rect">
            <a:avLst/>
          </a:prstGeom>
          <a:ln w="12700">
            <a:miter lim="400000"/>
          </a:ln>
        </p:spPr>
      </p:pic>
      <p:sp>
        <p:nvSpPr>
          <p:cNvPr id="227" name="diffusion term"/>
          <p:cNvSpPr txBox="1"/>
          <p:nvPr/>
        </p:nvSpPr>
        <p:spPr>
          <a:xfrm>
            <a:off x="10878312" y="5391691"/>
            <a:ext cx="262737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diffusion term</a:t>
            </a:r>
          </a:p>
        </p:txBody>
      </p:sp>
      <p:sp>
        <p:nvSpPr>
          <p:cNvPr id="228" name="drift term"/>
          <p:cNvSpPr txBox="1"/>
          <p:nvPr/>
        </p:nvSpPr>
        <p:spPr>
          <a:xfrm>
            <a:off x="17619782" y="5391691"/>
            <a:ext cx="180670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drift term</a:t>
            </a:r>
          </a:p>
        </p:txBody>
      </p:sp>
      <p:sp>
        <p:nvSpPr>
          <p:cNvPr id="229" name="Line"/>
          <p:cNvSpPr/>
          <p:nvPr/>
        </p:nvSpPr>
        <p:spPr>
          <a:xfrm flipV="1">
            <a:off x="18523133" y="4342361"/>
            <a:ext cx="1" cy="773978"/>
          </a:xfrm>
          <a:prstGeom prst="line">
            <a:avLst/>
          </a:prstGeom>
          <a:ln w="25400">
            <a:solidFill>
              <a:srgbClr val="000000"/>
            </a:solidFill>
            <a:miter lim="400000"/>
            <a:tailEnd type="triangle"/>
          </a:ln>
        </p:spPr>
        <p:txBody>
          <a:bodyPr lIns="50800" tIns="50800" rIns="50800" bIns="50800" anchor="ctr"/>
          <a:lstStyle/>
          <a:p>
            <a:pPr/>
          </a:p>
        </p:txBody>
      </p:sp>
      <p:sp>
        <p:nvSpPr>
          <p:cNvPr id="230" name="Line"/>
          <p:cNvSpPr/>
          <p:nvPr/>
        </p:nvSpPr>
        <p:spPr>
          <a:xfrm flipV="1">
            <a:off x="12064155" y="4469361"/>
            <a:ext cx="1" cy="773977"/>
          </a:xfrm>
          <a:prstGeom prst="line">
            <a:avLst/>
          </a:prstGeom>
          <a:ln w="25400">
            <a:solidFill>
              <a:srgbClr val="000000"/>
            </a:solidFill>
            <a:miter lim="400000"/>
            <a:tailEnd type="triangle"/>
          </a:ln>
        </p:spPr>
        <p:txBody>
          <a:bodyPr lIns="50800" tIns="50800" rIns="50800" bIns="50800" anchor="ctr"/>
          <a:lstStyle/>
          <a:p>
            <a:pPr/>
          </a:p>
        </p:txBody>
      </p:sp>
      <p:pic>
        <p:nvPicPr>
          <p:cNvPr id="231" name="Screenshot 2025-12-01 at 13.39.06.png" descr="Screenshot 2025-12-01 at 13.39.06.png"/>
          <p:cNvPicPr>
            <a:picLocks noChangeAspect="1"/>
          </p:cNvPicPr>
          <p:nvPr/>
        </p:nvPicPr>
        <p:blipFill>
          <a:blip r:embed="rId3">
            <a:extLst/>
          </a:blip>
          <a:stretch>
            <a:fillRect/>
          </a:stretch>
        </p:blipFill>
        <p:spPr>
          <a:xfrm>
            <a:off x="4751906" y="7954526"/>
            <a:ext cx="14880188" cy="384004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Screenshot 2025-12-01 at 13.40.16.png" descr="Screenshot 2025-12-01 at 13.40.16.png"/>
          <p:cNvPicPr>
            <a:picLocks noChangeAspect="1"/>
          </p:cNvPicPr>
          <p:nvPr/>
        </p:nvPicPr>
        <p:blipFill>
          <a:blip r:embed="rId2">
            <a:extLst/>
          </a:blip>
          <a:stretch>
            <a:fillRect/>
          </a:stretch>
        </p:blipFill>
        <p:spPr>
          <a:xfrm>
            <a:off x="484658" y="1356836"/>
            <a:ext cx="20887886" cy="1095785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2">
            <a:extLst/>
          </a:blip>
          <a:stretch>
            <a:fillRect/>
          </a:stretch>
        </p:blipFill>
        <p:spPr>
          <a:xfrm>
            <a:off x="7385442" y="2636318"/>
            <a:ext cx="9613116" cy="9613116"/>
          </a:xfrm>
          <a:prstGeom prst="rect">
            <a:avLst/>
          </a:prstGeom>
          <a:ln w="12700">
            <a:miter lim="400000"/>
          </a:ln>
        </p:spPr>
      </p:pic>
      <p:sp>
        <p:nvSpPr>
          <p:cNvPr id="133" name="提示词：北京大学北门，现实感"/>
          <p:cNvSpPr txBox="1"/>
          <p:nvPr/>
        </p:nvSpPr>
        <p:spPr>
          <a:xfrm>
            <a:off x="9467850" y="1181100"/>
            <a:ext cx="544830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提示词：北京大学北门，现实感</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35" name="Photographer_s_Playful_Request_Animation.mp4" descr="Photographer_s_Playful_Request_Animation.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421505" y="0"/>
            <a:ext cx="24384001" cy="13716001"/>
          </a:xfrm>
          <a:prstGeom prst="rect">
            <a:avLst/>
          </a:prstGeom>
          <a:ln w="12700">
            <a:miter lim="400000"/>
          </a:ln>
        </p:spPr>
      </p:pic>
      <p:sp>
        <p:nvSpPr>
          <p:cNvPr id="136" name="大家一起来，比个大拇指，赞一个！"/>
          <p:cNvSpPr txBox="1"/>
          <p:nvPr/>
        </p:nvSpPr>
        <p:spPr>
          <a:xfrm>
            <a:off x="338925" y="4900586"/>
            <a:ext cx="5106956"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chemeClr val="accent4">
                    <a:hueOff val="366961"/>
                    <a:satOff val="4172"/>
                    <a:lumOff val="11129"/>
                  </a:schemeClr>
                </a:solidFill>
              </a:defRPr>
            </a:lvl1pPr>
          </a:lstStyle>
          <a:p>
            <a:pPr/>
            <a:r>
              <a:t>大家一起来，比个大拇指，赞一个！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791" fill="hold"/>
                                        <p:tgtEl>
                                          <p:spTgt spid="13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5"/>
                </p:tgtEl>
              </p:cMediaNode>
            </p:video>
            <p:seq concurrent="1" prevAc="none" nextAc="seek">
              <p:cTn id="8" evtFilter="cancelBubble" nodeType="interactiveSeq" restart="whenNotActive" fill="hold">
                <p:stCondLst>
                  <p:cond delay="0" evt="onClick">
                    <p:tgtEl>
                      <p:spTgt spid="13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35"/>
                                        </p:tgtEl>
                                      </p:cBhvr>
                                    </p:cmd>
                                  </p:childTnLst>
                                </p:cTn>
                              </p:par>
                            </p:childTnLst>
                          </p:cTn>
                        </p:par>
                      </p:childTnLst>
                    </p:cTn>
                  </p:par>
                </p:childTnLst>
              </p:cTn>
              <p:nextCondLst>
                <p:cond delay="0" evt="onClick">
                  <p:tgtEl>
                    <p:spTgt spid="13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core-based generative model"/>
          <p:cNvSpPr txBox="1"/>
          <p:nvPr>
            <p:ph type="title"/>
          </p:nvPr>
        </p:nvSpPr>
        <p:spPr>
          <a:prstGeom prst="rect">
            <a:avLst/>
          </a:prstGeom>
        </p:spPr>
        <p:txBody>
          <a:bodyPr/>
          <a:lstStyle/>
          <a:p>
            <a:pPr/>
            <a:r>
              <a:t>Score-based generative model</a:t>
            </a:r>
          </a:p>
        </p:txBody>
      </p:sp>
      <p:pic>
        <p:nvPicPr>
          <p:cNvPr id="139" name="Image" descr="Image"/>
          <p:cNvPicPr>
            <a:picLocks noChangeAspect="1"/>
          </p:cNvPicPr>
          <p:nvPr/>
        </p:nvPicPr>
        <p:blipFill>
          <a:blip r:embed="rId2">
            <a:extLst/>
          </a:blip>
          <a:stretch>
            <a:fillRect/>
          </a:stretch>
        </p:blipFill>
        <p:spPr>
          <a:xfrm>
            <a:off x="0" y="2996667"/>
            <a:ext cx="24384001" cy="10539455"/>
          </a:xfrm>
          <a:prstGeom prst="rect">
            <a:avLst/>
          </a:prstGeom>
          <a:ln w="12700">
            <a:miter lim="400000"/>
          </a:ln>
        </p:spPr>
      </p:pic>
      <p:sp>
        <p:nvSpPr>
          <p:cNvPr id="140" name="Song et al."/>
          <p:cNvSpPr txBox="1"/>
          <p:nvPr/>
        </p:nvSpPr>
        <p:spPr>
          <a:xfrm>
            <a:off x="20719270" y="2360051"/>
            <a:ext cx="3038553"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800"/>
            </a:lvl1pPr>
          </a:lstStyle>
          <a:p>
            <a:pPr/>
            <a:r>
              <a:t>Song et al.</a:t>
            </a:r>
          </a:p>
        </p:txBody>
      </p:sp>
      <p:sp>
        <p:nvSpPr>
          <p:cNvPr id="141" name="Langevin dynamics"/>
          <p:cNvSpPr txBox="1"/>
          <p:nvPr/>
        </p:nvSpPr>
        <p:spPr>
          <a:xfrm>
            <a:off x="9509302" y="5345847"/>
            <a:ext cx="536539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800">
                <a:solidFill>
                  <a:schemeClr val="accent5">
                    <a:lumOff val="-29866"/>
                  </a:schemeClr>
                </a:solidFill>
              </a:defRPr>
            </a:lvl1pPr>
          </a:lstStyle>
          <a:p>
            <a:pPr/>
            <a:r>
              <a:t>Langevin dynamics</a:t>
            </a:r>
          </a:p>
        </p:txBody>
      </p:sp>
      <p:sp>
        <p:nvSpPr>
          <p:cNvPr id="142" name="Source: https://yang-song.net/blog/2021/score/"/>
          <p:cNvSpPr txBox="1"/>
          <p:nvPr/>
        </p:nvSpPr>
        <p:spPr>
          <a:xfrm>
            <a:off x="15227974" y="12937532"/>
            <a:ext cx="8800695"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lvl1pPr>
          </a:lstStyle>
          <a:p>
            <a:pPr/>
            <a:r>
              <a:t>Source: https://yang-song.net/blog/2021/score/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The score function"/>
          <p:cNvSpPr txBox="1"/>
          <p:nvPr>
            <p:ph type="title"/>
          </p:nvPr>
        </p:nvSpPr>
        <p:spPr>
          <a:prstGeom prst="rect">
            <a:avLst/>
          </a:prstGeom>
        </p:spPr>
        <p:txBody>
          <a:bodyPr/>
          <a:lstStyle/>
          <a:p>
            <a:pPr/>
            <a:r>
              <a:t>The score function</a:t>
            </a:r>
          </a:p>
        </p:txBody>
      </p:sp>
      <p:pic>
        <p:nvPicPr>
          <p:cNvPr id="145" name="Image" descr="Image"/>
          <p:cNvPicPr>
            <a:picLocks noChangeAspect="1"/>
          </p:cNvPicPr>
          <p:nvPr/>
        </p:nvPicPr>
        <p:blipFill>
          <a:blip r:embed="rId2">
            <a:extLst/>
          </a:blip>
          <a:srcRect l="0" t="0" r="28035" b="0"/>
          <a:stretch>
            <a:fillRect/>
          </a:stretch>
        </p:blipFill>
        <p:spPr>
          <a:xfrm>
            <a:off x="5145682" y="2686639"/>
            <a:ext cx="14092723" cy="7605050"/>
          </a:xfrm>
          <a:prstGeom prst="rect">
            <a:avLst/>
          </a:prstGeom>
          <a:ln w="12700">
            <a:miter lim="400000"/>
          </a:ln>
        </p:spPr>
      </p:pic>
      <p:sp>
        <p:nvSpPr>
          <p:cNvPr id="146" name="The score function gives the direction for increasing probabilities"/>
          <p:cNvSpPr txBox="1"/>
          <p:nvPr/>
        </p:nvSpPr>
        <p:spPr>
          <a:xfrm>
            <a:off x="3362096" y="10712074"/>
            <a:ext cx="17659808"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800"/>
            </a:lvl1pPr>
          </a:lstStyle>
          <a:p>
            <a:pPr/>
            <a:r>
              <a:t>The score function gives the direction for increasing probabilities</a:t>
            </a:r>
          </a:p>
        </p:txBody>
      </p:sp>
      <p:sp>
        <p:nvSpPr>
          <p:cNvPr id="147" name="This is all very nice, except that it’s difficult to minimize"/>
          <p:cNvSpPr txBox="1"/>
          <p:nvPr/>
        </p:nvSpPr>
        <p:spPr>
          <a:xfrm>
            <a:off x="4608728" y="11729019"/>
            <a:ext cx="15166544"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800"/>
            </a:lvl1pPr>
          </a:lstStyle>
          <a:p>
            <a:pPr/>
            <a:r>
              <a:t>This is all very nice, except that it’s difficult to minimize </a:t>
            </a:r>
          </a:p>
        </p:txBody>
      </p:sp>
      <p:sp>
        <p:nvSpPr>
          <p:cNvPr id="148" name="Equation"/>
          <p:cNvSpPr txBox="1"/>
          <p:nvPr/>
        </p:nvSpPr>
        <p:spPr>
          <a:xfrm>
            <a:off x="8001571" y="12745964"/>
            <a:ext cx="8380857" cy="949080"/>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m:rPr>
                          <m:sty m:val="p"/>
                          <m:scr m:val="double-struck"/>
                        </m:rPr>
                        <a:rPr xmlns:a="http://schemas.openxmlformats.org/drawingml/2006/main" sz="6000" i="1">
                          <a:solidFill>
                            <a:srgbClr val="000000"/>
                          </a:solidFill>
                          <a:latin typeface="Cambria Math" panose="02040503050406030204" pitchFamily="18" charset="0"/>
                        </a:rPr>
                        <m:t>E</m:t>
                      </m:r>
                    </m:e>
                    <m:sub>
                      <m:r>
                        <a:rPr xmlns:a="http://schemas.openxmlformats.org/drawingml/2006/main" sz="6000" i="1">
                          <a:solidFill>
                            <a:srgbClr val="000000"/>
                          </a:solidFill>
                          <a:latin typeface="Cambria Math" panose="02040503050406030204" pitchFamily="18" charset="0"/>
                        </a:rPr>
                        <m:t>p</m:t>
                      </m:r>
                      <m:r>
                        <a:rPr xmlns:a="http://schemas.openxmlformats.org/drawingml/2006/main" sz="6000" i="1">
                          <a:solidFill>
                            <a:srgbClr val="000000"/>
                          </a:solidFill>
                          <a:latin typeface="Cambria Math" panose="02040503050406030204" pitchFamily="18" charset="0"/>
                        </a:rPr>
                        <m:t>(</m:t>
                      </m:r>
                      <m:r>
                        <m:rPr>
                          <m:sty m:val="b"/>
                        </m:rPr>
                        <a:rPr xmlns:a="http://schemas.openxmlformats.org/drawingml/2006/main" sz="6000" i="1">
                          <a:solidFill>
                            <a:srgbClr val="000000"/>
                          </a:solidFill>
                          <a:latin typeface="Cambria Math" panose="02040503050406030204" pitchFamily="18" charset="0"/>
                        </a:rPr>
                        <m:t>x</m:t>
                      </m:r>
                      <m:r>
                        <a:rPr xmlns:a="http://schemas.openxmlformats.org/drawingml/2006/main" sz="6000" i="1">
                          <a:solidFill>
                            <a:srgbClr val="000000"/>
                          </a:solidFill>
                          <a:latin typeface="Cambria Math" panose="02040503050406030204" pitchFamily="18" charset="0"/>
                        </a:rPr>
                        <m:t>)</m:t>
                      </m:r>
                    </m:sub>
                  </m:sSub>
                  <m:r>
                    <a:rPr xmlns:a="http://schemas.openxmlformats.org/drawingml/2006/main" sz="6000" i="1">
                      <a:solidFill>
                        <a:srgbClr val="000000"/>
                      </a:solidFill>
                      <a:latin typeface="Cambria Math" panose="02040503050406030204" pitchFamily="18" charset="0"/>
                    </a:rPr>
                    <m:t>[</m:t>
                  </m:r>
                  <m:r>
                    <a:rPr xmlns:a="http://schemas.openxmlformats.org/drawingml/2006/main" sz="6000" i="1">
                      <a:solidFill>
                        <a:srgbClr val="000000"/>
                      </a:solidFill>
                      <a:latin typeface="Cambria Math" panose="02040503050406030204" pitchFamily="18" charset="0"/>
                    </a:rPr>
                    <m:t>∥</m:t>
                  </m:r>
                  <m:sSub>
                    <m:e>
                      <m:r>
                        <a:rPr xmlns:a="http://schemas.openxmlformats.org/drawingml/2006/main" sz="6000" i="1">
                          <a:solidFill>
                            <a:srgbClr val="000000"/>
                          </a:solidFill>
                          <a:latin typeface="Cambria Math" panose="02040503050406030204" pitchFamily="18" charset="0"/>
                        </a:rPr>
                        <m:t>∇</m:t>
                      </m:r>
                    </m:e>
                    <m:sub>
                      <m:r>
                        <m:rPr>
                          <m:sty m:val="b"/>
                        </m:rPr>
                        <a:rPr xmlns:a="http://schemas.openxmlformats.org/drawingml/2006/main" sz="6000" i="1">
                          <a:solidFill>
                            <a:srgbClr val="000000"/>
                          </a:solidFill>
                          <a:latin typeface="Cambria Math" panose="02040503050406030204" pitchFamily="18" charset="0"/>
                        </a:rPr>
                        <m:t>x</m:t>
                      </m:r>
                    </m:sub>
                  </m:sSub>
                  <m:r>
                    <m:rPr>
                      <m:sty m:val="p"/>
                    </m:rPr>
                    <a:rPr xmlns:a="http://schemas.openxmlformats.org/drawingml/2006/main" sz="6000" i="1">
                      <a:solidFill>
                        <a:srgbClr val="000000"/>
                      </a:solidFill>
                      <a:latin typeface="Cambria Math" panose="02040503050406030204" pitchFamily="18" charset="0"/>
                    </a:rPr>
                    <m:t>log</m:t>
                  </m:r>
                  <m:r>
                    <a:rPr xmlns:a="http://schemas.openxmlformats.org/drawingml/2006/main" sz="6000" i="1">
                      <a:solidFill>
                        <a:srgbClr val="000000"/>
                      </a:solidFill>
                      <a:latin typeface="Cambria Math" panose="02040503050406030204" pitchFamily="18" charset="0"/>
                    </a:rPr>
                    <m:t>p</m:t>
                  </m:r>
                  <m:r>
                    <a:rPr xmlns:a="http://schemas.openxmlformats.org/drawingml/2006/main" sz="6000" i="1">
                      <a:solidFill>
                        <a:srgbClr val="000000"/>
                      </a:solidFill>
                      <a:latin typeface="Cambria Math" panose="02040503050406030204" pitchFamily="18" charset="0"/>
                    </a:rPr>
                    <m:t>(</m:t>
                  </m:r>
                  <m:r>
                    <m:rPr>
                      <m:sty m:val="b"/>
                    </m:rPr>
                    <a:rPr xmlns:a="http://schemas.openxmlformats.org/drawingml/2006/main" sz="6000" i="1">
                      <a:solidFill>
                        <a:srgbClr val="000000"/>
                      </a:solidFill>
                      <a:latin typeface="Cambria Math" panose="02040503050406030204" pitchFamily="18" charset="0"/>
                    </a:rPr>
                    <m:t>x</m:t>
                  </m:r>
                  <m:r>
                    <a:rPr xmlns:a="http://schemas.openxmlformats.org/drawingml/2006/main" sz="6000" i="1">
                      <a:solidFill>
                        <a:srgbClr val="000000"/>
                      </a:solidFill>
                      <a:latin typeface="Cambria Math" panose="02040503050406030204" pitchFamily="18" charset="0"/>
                    </a:rPr>
                    <m:t>)</m:t>
                  </m:r>
                  <m:r>
                    <a:rPr xmlns:a="http://schemas.openxmlformats.org/drawingml/2006/main" sz="6000" i="1">
                      <a:solidFill>
                        <a:srgbClr val="000000"/>
                      </a:solidFill>
                      <a:latin typeface="Cambria Math" panose="02040503050406030204" pitchFamily="18" charset="0"/>
                    </a:rPr>
                    <m:t>-</m:t>
                  </m:r>
                  <m:sSub>
                    <m:e>
                      <m:r>
                        <m:rPr>
                          <m:sty m:val="b"/>
                        </m:rPr>
                        <a:rPr xmlns:a="http://schemas.openxmlformats.org/drawingml/2006/main" sz="6000" i="1">
                          <a:solidFill>
                            <a:srgbClr val="000000"/>
                          </a:solidFill>
                          <a:latin typeface="Cambria Math" panose="02040503050406030204" pitchFamily="18" charset="0"/>
                        </a:rPr>
                        <m:t>s</m:t>
                      </m:r>
                    </m:e>
                    <m:sub>
                      <m:r>
                        <a:rPr xmlns:a="http://schemas.openxmlformats.org/drawingml/2006/main" sz="6000" i="1">
                          <a:solidFill>
                            <a:srgbClr val="000000"/>
                          </a:solidFill>
                          <a:latin typeface="Cambria Math" panose="02040503050406030204" pitchFamily="18" charset="0"/>
                        </a:rPr>
                        <m:t>θ</m:t>
                      </m:r>
                    </m:sub>
                  </m:sSub>
                  <m:r>
                    <a:rPr xmlns:a="http://schemas.openxmlformats.org/drawingml/2006/main" sz="6000" i="1">
                      <a:solidFill>
                        <a:srgbClr val="000000"/>
                      </a:solidFill>
                      <a:latin typeface="Cambria Math" panose="02040503050406030204" pitchFamily="18" charset="0"/>
                    </a:rPr>
                    <m:t>(</m:t>
                  </m:r>
                  <m:r>
                    <m:rPr>
                      <m:sty m:val="b"/>
                    </m:rPr>
                    <a:rPr xmlns:a="http://schemas.openxmlformats.org/drawingml/2006/main" sz="6000" i="1">
                      <a:solidFill>
                        <a:srgbClr val="000000"/>
                      </a:solidFill>
                      <a:latin typeface="Cambria Math" panose="02040503050406030204" pitchFamily="18" charset="0"/>
                    </a:rPr>
                    <m:t>x</m:t>
                  </m:r>
                  <m:r>
                    <a:rPr xmlns:a="http://schemas.openxmlformats.org/drawingml/2006/main" sz="6000" i="1">
                      <a:solidFill>
                        <a:srgbClr val="000000"/>
                      </a:solidFill>
                      <a:latin typeface="Cambria Math" panose="02040503050406030204" pitchFamily="18" charset="0"/>
                    </a:rPr>
                    <m:t>)</m:t>
                  </m:r>
                  <m:sSubSup>
                    <m:e>
                      <m:r>
                        <a:rPr xmlns:a="http://schemas.openxmlformats.org/drawingml/2006/main" sz="6000" i="1">
                          <a:solidFill>
                            <a:srgbClr val="000000"/>
                          </a:solidFill>
                          <a:latin typeface="Cambria Math" panose="02040503050406030204" pitchFamily="18" charset="0"/>
                        </a:rPr>
                        <m:t>∥</m:t>
                      </m:r>
                    </m:e>
                    <m:sub>
                      <m:r>
                        <a:rPr xmlns:a="http://schemas.openxmlformats.org/drawingml/2006/main" sz="6000" i="1">
                          <a:solidFill>
                            <a:srgbClr val="000000"/>
                          </a:solidFill>
                          <a:latin typeface="Cambria Math" panose="02040503050406030204" pitchFamily="18" charset="0"/>
                        </a:rPr>
                        <m:t>2</m:t>
                      </m:r>
                    </m:sub>
                    <m:sup>
                      <m:r>
                        <a:rPr xmlns:a="http://schemas.openxmlformats.org/drawingml/2006/main" sz="6000" i="1">
                          <a:solidFill>
                            <a:srgbClr val="000000"/>
                          </a:solidFill>
                          <a:latin typeface="Cambria Math" panose="02040503050406030204" pitchFamily="18" charset="0"/>
                        </a:rPr>
                        <m:t>2</m:t>
                      </m:r>
                    </m:sup>
                  </m:sSubSup>
                  <m:r>
                    <a:rPr xmlns:a="http://schemas.openxmlformats.org/drawingml/2006/main" sz="6000" i="1">
                      <a:solidFill>
                        <a:srgbClr val="000000"/>
                      </a:solidFill>
                      <a:latin typeface="Cambria Math" panose="02040503050406030204" pitchFamily="18" charset="0"/>
                    </a:rPr>
                    <m:t>]</m:t>
                  </m:r>
                </m:oMath>
              </m:oMathPara>
            </a14:m>
            <a:endParaRPr sz="6000"/>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Screenshot 2025-12-01 at 11.57.34.png" descr="Screenshot 2025-12-01 at 11.57.34.png"/>
          <p:cNvPicPr>
            <a:picLocks noChangeAspect="1"/>
          </p:cNvPicPr>
          <p:nvPr/>
        </p:nvPicPr>
        <p:blipFill>
          <a:blip r:embed="rId2">
            <a:extLst/>
          </a:blip>
          <a:stretch>
            <a:fillRect/>
          </a:stretch>
        </p:blipFill>
        <p:spPr>
          <a:xfrm>
            <a:off x="12538243" y="575071"/>
            <a:ext cx="10906520" cy="12565858"/>
          </a:xfrm>
          <a:prstGeom prst="rect">
            <a:avLst/>
          </a:prstGeom>
          <a:ln w="12700">
            <a:miter lim="400000"/>
          </a:ln>
        </p:spPr>
      </p:pic>
      <p:pic>
        <p:nvPicPr>
          <p:cNvPr id="152" name="Screenshot 2025-12-01 at 11.58.12.png" descr="Screenshot 2025-12-01 at 11.58.12.png"/>
          <p:cNvPicPr>
            <a:picLocks noChangeAspect="1"/>
          </p:cNvPicPr>
          <p:nvPr/>
        </p:nvPicPr>
        <p:blipFill>
          <a:blip r:embed="rId3">
            <a:extLst/>
          </a:blip>
          <a:stretch>
            <a:fillRect/>
          </a:stretch>
        </p:blipFill>
        <p:spPr>
          <a:xfrm>
            <a:off x="1408012" y="2564905"/>
            <a:ext cx="9918701" cy="9728201"/>
          </a:xfrm>
          <a:prstGeom prst="rect">
            <a:avLst/>
          </a:prstGeom>
          <a:ln w="12700">
            <a:miter lim="400000"/>
          </a:ln>
        </p:spPr>
      </p:pic>
      <p:sp>
        <p:nvSpPr>
          <p:cNvPr id="153" name="Giulio Biroli， 2402.18491"/>
          <p:cNvSpPr txBox="1"/>
          <p:nvPr/>
        </p:nvSpPr>
        <p:spPr>
          <a:xfrm>
            <a:off x="8929809" y="12714220"/>
            <a:ext cx="4699636"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Giulio Biroli， 2402.18491</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Screenshot 2025-12-01 at 12.00.09.png" descr="Screenshot 2025-12-01 at 12.00.09.png"/>
          <p:cNvPicPr>
            <a:picLocks noChangeAspect="1"/>
          </p:cNvPicPr>
          <p:nvPr/>
        </p:nvPicPr>
        <p:blipFill>
          <a:blip r:embed="rId2">
            <a:extLst/>
          </a:blip>
          <a:stretch>
            <a:fillRect/>
          </a:stretch>
        </p:blipFill>
        <p:spPr>
          <a:xfrm>
            <a:off x="4713468" y="837306"/>
            <a:ext cx="14957064" cy="7871603"/>
          </a:xfrm>
          <a:prstGeom prst="rect">
            <a:avLst/>
          </a:prstGeom>
          <a:ln w="12700">
            <a:miter lim="400000"/>
          </a:ln>
        </p:spPr>
      </p:pic>
      <p:sp>
        <p:nvSpPr>
          <p:cNvPr id="156" name="扩散模型是一类生成模型，通过去噪已被白噪声破坏的样本来生成数据¹⁻⁴。尽管扩散模型在计算机视觉⁵、音频合成⁶和点云生成⁷等领域取得了显著成功，但其通常忽略了数据中固有的多尺度结构，并且由于需要大量迭代步骤而导致生成过程缓慢。在物理学中，重整化群（Renormalization Group, RG）提供了一个连接不同尺度并构建精确粗粒化模型的基本框架⁸,⁹。…"/>
          <p:cNvSpPr txBox="1"/>
          <p:nvPr/>
        </p:nvSpPr>
        <p:spPr>
          <a:xfrm>
            <a:off x="1909347" y="8762461"/>
            <a:ext cx="20565307" cy="4584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2400"/>
            </a:pPr>
            <a:r>
              <a:t>扩散模型是一类生成模型，通过去噪已被白噪声破坏的样本来生成数据¹⁻⁴。尽管扩散模型在计算机视觉⁵、音频合成⁶和点云生成⁷等领域取得了显著成功，但其通常忽略了数据中固有的多尺度结构，并且由于需要大量迭代步骤而导致生成过程缓慢。在物理学中，重整化群（Renormalization Group, RG）提供了一个连接不同尺度并构建精确粗粒化模型的基本框架⁸,⁹。</a:t>
            </a:r>
          </a:p>
          <a:p>
            <a:pPr algn="l">
              <a:defRPr b="0" sz="2400"/>
            </a:pPr>
          </a:p>
          <a:p>
            <a:pPr algn="l">
              <a:defRPr b="0" sz="2400"/>
            </a:pPr>
            <a:r>
              <a:t>本文提出一种基于重整化群的扩散模型，该模型利用数据分布的多尺度特性，以实现高质量的数据生成。借鉴重整化群方法的思想，我们定义了一个流方程，该方程逐步从精细尺度细节中抹除数据信息，仅保留粗粒化结构。通过逆转这一重整化群流，我们的模型能够以由粗到精的方式生成高质量样本。我们在蛋白质结构预测¹⁰,¹¹和图像生成⁵等任务上验证了该模型的通用性。实验结果表明，与传统扩散模型相比，本方法在标准评估指标上持续取得更优性能，不仅提升了样本质量，而且将采样速度提高了近一个数量级。</a:t>
            </a:r>
          </a:p>
          <a:p>
            <a:pPr algn="l">
              <a:defRPr b="0" sz="2400"/>
            </a:pPr>
          </a:p>
          <a:p>
            <a:pPr algn="l">
              <a:defRPr b="0" sz="2400"/>
            </a:pPr>
            <a:r>
              <a:t>此外，所提出的方法减轻了传统生成扩散模型中对数据依赖的超参数调优需求，展现出基于重整化群思想系统性提升样本效率的潜力。</a:t>
            </a:r>
          </a:p>
        </p:txBody>
      </p:sp>
      <p:sp>
        <p:nvSpPr>
          <p:cNvPr id="157" name="2501.09064"/>
          <p:cNvSpPr txBox="1"/>
          <p:nvPr/>
        </p:nvSpPr>
        <p:spPr>
          <a:xfrm>
            <a:off x="21149520" y="708179"/>
            <a:ext cx="212674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2501.09064</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